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0" r:id="rId5"/>
    <p:sldId id="261" r:id="rId6"/>
    <p:sldId id="263" r:id="rId7"/>
    <p:sldId id="264" r:id="rId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79">
          <p15:clr>
            <a:srgbClr val="A4A3A4"/>
          </p15:clr>
        </p15:guide>
        <p15:guide id="2" orient="horz" pos="550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876" y="96"/>
      </p:cViewPr>
      <p:guideLst>
        <p:guide pos="279"/>
        <p:guide orient="horz" pos="550"/>
        <p:guide pos="501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6e271708d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6e271708d6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g36e271708d6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Slide">
  <p:cSld name="7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5"/>
          <p:cNvSpPr/>
          <p:nvPr/>
        </p:nvSpPr>
        <p:spPr>
          <a:xfrm>
            <a:off x="838200" y="665796"/>
            <a:ext cx="6568957" cy="5450296"/>
          </a:xfrm>
          <a:prstGeom prst="rect">
            <a:avLst/>
          </a:prstGeom>
          <a:solidFill>
            <a:srgbClr val="0338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5"/>
          <p:cNvSpPr txBox="1">
            <a:spLocks noGrp="1"/>
          </p:cNvSpPr>
          <p:nvPr>
            <p:ph type="ctrTitle"/>
          </p:nvPr>
        </p:nvSpPr>
        <p:spPr>
          <a:xfrm>
            <a:off x="1408287" y="2562582"/>
            <a:ext cx="5623818" cy="1393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4BC46"/>
              </a:buClr>
              <a:buSzPts val="3600"/>
              <a:buFont typeface="Quattrocento Sans"/>
              <a:buNone/>
              <a:defRPr sz="3600" b="1" i="0" u="none" strike="noStrike" cap="none">
                <a:solidFill>
                  <a:srgbClr val="64BC4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" name="Google Shape;16;p5"/>
          <p:cNvSpPr txBox="1">
            <a:spLocks noGrp="1"/>
          </p:cNvSpPr>
          <p:nvPr>
            <p:ph type="subTitle" idx="1"/>
          </p:nvPr>
        </p:nvSpPr>
        <p:spPr>
          <a:xfrm>
            <a:off x="1408287" y="4013534"/>
            <a:ext cx="5623818" cy="1321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5"/>
          <p:cNvSpPr txBox="1"/>
          <p:nvPr/>
        </p:nvSpPr>
        <p:spPr>
          <a:xfrm>
            <a:off x="14173200" y="224565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Google Shape;1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4598" y="1079882"/>
            <a:ext cx="1058998" cy="83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5"/>
          <p:cNvPicPr preferRelativeResize="0"/>
          <p:nvPr/>
        </p:nvPicPr>
        <p:blipFill rotWithShape="1">
          <a:blip r:embed="rId4">
            <a:alphaModFix/>
          </a:blip>
          <a:srcRect l="4035" t="-37039" r="34434"/>
          <a:stretch/>
        </p:blipFill>
        <p:spPr>
          <a:xfrm>
            <a:off x="838200" y="5887491"/>
            <a:ext cx="6568957" cy="22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22374" y="1037430"/>
            <a:ext cx="1307179" cy="612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body" idx="1"/>
          </p:nvPr>
        </p:nvSpPr>
        <p:spPr>
          <a:xfrm>
            <a:off x="335360" y="1396519"/>
            <a:ext cx="10801200" cy="4910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6B7E7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B7E8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11086585" y="6453336"/>
            <a:ext cx="872318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293D8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293D8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293D8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293D8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293D8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293D8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293D8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293D8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293D8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" name="Google Shape;24;p6"/>
          <p:cNvPicPr preferRelativeResize="0"/>
          <p:nvPr/>
        </p:nvPicPr>
        <p:blipFill rotWithShape="1">
          <a:blip r:embed="rId2">
            <a:alphaModFix/>
          </a:blip>
          <a:srcRect l="1488" t="-11480" r="7385" b="3358"/>
          <a:stretch/>
        </p:blipFill>
        <p:spPr>
          <a:xfrm>
            <a:off x="1" y="6669908"/>
            <a:ext cx="12191998" cy="189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6" descr="A blue and green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80736" y="140486"/>
            <a:ext cx="872319" cy="84749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69536" y="561980"/>
            <a:ext cx="10738963" cy="49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3860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03386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>
  <p:cSld name="6_Title 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6349"/>
            <a:ext cx="12203959" cy="6852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4472" y="404664"/>
            <a:ext cx="1365265" cy="107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ctrTitle"/>
          </p:nvPr>
        </p:nvSpPr>
        <p:spPr>
          <a:xfrm>
            <a:off x="2567606" y="1678467"/>
            <a:ext cx="6909881" cy="1096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Quattrocento Sans"/>
              <a:buNone/>
              <a:defRPr sz="54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ubTitle" idx="1"/>
          </p:nvPr>
        </p:nvSpPr>
        <p:spPr>
          <a:xfrm>
            <a:off x="2567607" y="3019313"/>
            <a:ext cx="6909881" cy="74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BC46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64BC4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dt" idx="10"/>
          </p:nvPr>
        </p:nvSpPr>
        <p:spPr>
          <a:xfrm>
            <a:off x="4650948" y="450912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3" name="Google Shape;33;p7"/>
          <p:cNvPicPr preferRelativeResize="0"/>
          <p:nvPr/>
        </p:nvPicPr>
        <p:blipFill rotWithShape="1">
          <a:blip r:embed="rId4">
            <a:alphaModFix/>
          </a:blip>
          <a:srcRect l="1488" t="-11480" r="7385" b="3358"/>
          <a:stretch/>
        </p:blipFill>
        <p:spPr>
          <a:xfrm>
            <a:off x="1" y="6669908"/>
            <a:ext cx="12191998" cy="189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2263" y="432104"/>
            <a:ext cx="1596908" cy="747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">
  <p:cSld name="8_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-1200" y="-1"/>
            <a:ext cx="12193200" cy="6858001"/>
          </a:xfrm>
          <a:prstGeom prst="rect">
            <a:avLst/>
          </a:prstGeom>
          <a:solidFill>
            <a:srgbClr val="0338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8"/>
          <p:cNvSpPr txBox="1">
            <a:spLocks noGrp="1"/>
          </p:cNvSpPr>
          <p:nvPr>
            <p:ph type="ctrTitle"/>
          </p:nvPr>
        </p:nvSpPr>
        <p:spPr>
          <a:xfrm>
            <a:off x="3282400" y="2420889"/>
            <a:ext cx="5623818" cy="1008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4BC46"/>
              </a:buClr>
              <a:buSzPts val="5400"/>
              <a:buFont typeface="Quattrocento Sans"/>
              <a:buNone/>
              <a:defRPr sz="5400" b="1" i="0" u="none" strike="noStrike" cap="none">
                <a:solidFill>
                  <a:srgbClr val="64BC4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3282400" y="3573016"/>
            <a:ext cx="5623818" cy="74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/>
          <p:nvPr/>
        </p:nvSpPr>
        <p:spPr>
          <a:xfrm>
            <a:off x="14173200" y="224565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" name="Google Shape;40;p8"/>
          <p:cNvPicPr preferRelativeResize="0"/>
          <p:nvPr/>
        </p:nvPicPr>
        <p:blipFill rotWithShape="1">
          <a:blip r:embed="rId2">
            <a:alphaModFix/>
          </a:blip>
          <a:srcRect l="1488" t="-11480" r="7385" b="3358"/>
          <a:stretch/>
        </p:blipFill>
        <p:spPr>
          <a:xfrm>
            <a:off x="1" y="6669908"/>
            <a:ext cx="12191998" cy="189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>
            <a:spLocks noGrp="1"/>
          </p:cNvSpPr>
          <p:nvPr>
            <p:ph type="pic" idx="2"/>
          </p:nvPr>
        </p:nvSpPr>
        <p:spPr>
          <a:xfrm>
            <a:off x="478161" y="1380305"/>
            <a:ext cx="3169567" cy="2257133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9"/>
          <p:cNvSpPr txBox="1">
            <a:spLocks noGrp="1"/>
          </p:cNvSpPr>
          <p:nvPr>
            <p:ph type="body" idx="1"/>
          </p:nvPr>
        </p:nvSpPr>
        <p:spPr>
          <a:xfrm>
            <a:off x="478161" y="3780399"/>
            <a:ext cx="3169567" cy="293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9"/>
          <p:cNvSpPr>
            <a:spLocks noGrp="1"/>
          </p:cNvSpPr>
          <p:nvPr>
            <p:ph type="pic" idx="3"/>
          </p:nvPr>
        </p:nvSpPr>
        <p:spPr>
          <a:xfrm>
            <a:off x="4222577" y="1380305"/>
            <a:ext cx="3169567" cy="2257133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9"/>
          <p:cNvSpPr txBox="1">
            <a:spLocks noGrp="1"/>
          </p:cNvSpPr>
          <p:nvPr>
            <p:ph type="body" idx="4"/>
          </p:nvPr>
        </p:nvSpPr>
        <p:spPr>
          <a:xfrm>
            <a:off x="4222577" y="3780399"/>
            <a:ext cx="3169567" cy="293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>
            <a:spLocks noGrp="1"/>
          </p:cNvSpPr>
          <p:nvPr>
            <p:ph type="pic" idx="5"/>
          </p:nvPr>
        </p:nvSpPr>
        <p:spPr>
          <a:xfrm>
            <a:off x="7966993" y="1380305"/>
            <a:ext cx="3169567" cy="2257133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9"/>
          <p:cNvSpPr txBox="1">
            <a:spLocks noGrp="1"/>
          </p:cNvSpPr>
          <p:nvPr>
            <p:ph type="body" idx="6"/>
          </p:nvPr>
        </p:nvSpPr>
        <p:spPr>
          <a:xfrm>
            <a:off x="7967987" y="3780399"/>
            <a:ext cx="3169567" cy="293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7"/>
          </p:nvPr>
        </p:nvSpPr>
        <p:spPr>
          <a:xfrm>
            <a:off x="478161" y="4325821"/>
            <a:ext cx="3169567" cy="1955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8"/>
          </p:nvPr>
        </p:nvSpPr>
        <p:spPr>
          <a:xfrm>
            <a:off x="4222577" y="4325143"/>
            <a:ext cx="3169567" cy="1956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9"/>
          </p:nvPr>
        </p:nvSpPr>
        <p:spPr>
          <a:xfrm>
            <a:off x="7967987" y="4325143"/>
            <a:ext cx="3194719" cy="1956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11086585" y="6453336"/>
            <a:ext cx="872318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293D8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293D8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293D8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293D8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293D8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293D8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293D8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293D8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293D8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" name="Google Shape;52;p9"/>
          <p:cNvPicPr preferRelativeResize="0"/>
          <p:nvPr/>
        </p:nvPicPr>
        <p:blipFill rotWithShape="1">
          <a:blip r:embed="rId2">
            <a:alphaModFix/>
          </a:blip>
          <a:srcRect l="1488" t="-11480" r="7385" b="3358"/>
          <a:stretch/>
        </p:blipFill>
        <p:spPr>
          <a:xfrm>
            <a:off x="1" y="6669908"/>
            <a:ext cx="12191998" cy="189594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369536" y="561980"/>
            <a:ext cx="10738963" cy="49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3860"/>
              </a:buClr>
              <a:buSzPts val="3600"/>
              <a:buFont typeface="Quattrocento Sans"/>
              <a:buNone/>
              <a:defRPr sz="3600" b="1" i="0" u="none" strike="noStrike" cap="none">
                <a:solidFill>
                  <a:srgbClr val="03386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54" name="Google Shape;54;p9" descr="A blue and green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80736" y="140486"/>
            <a:ext cx="872319" cy="847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">
  <p:cSld name="4_Title and Conte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335360" y="3931988"/>
            <a:ext cx="3169567" cy="2309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10"/>
          <p:cNvSpPr txBox="1"/>
          <p:nvPr/>
        </p:nvSpPr>
        <p:spPr>
          <a:xfrm>
            <a:off x="11086585" y="6453336"/>
            <a:ext cx="872318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293D8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293D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0"/>
          <p:cNvSpPr txBox="1">
            <a:spLocks noGrp="1"/>
          </p:cNvSpPr>
          <p:nvPr>
            <p:ph type="body" idx="2"/>
          </p:nvPr>
        </p:nvSpPr>
        <p:spPr>
          <a:xfrm>
            <a:off x="4154259" y="3931988"/>
            <a:ext cx="3169567" cy="2309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body" idx="3"/>
          </p:nvPr>
        </p:nvSpPr>
        <p:spPr>
          <a:xfrm>
            <a:off x="7966993" y="3931988"/>
            <a:ext cx="3169567" cy="2309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0"/>
          <p:cNvSpPr>
            <a:spLocks noGrp="1"/>
          </p:cNvSpPr>
          <p:nvPr>
            <p:ph type="pic" idx="4"/>
          </p:nvPr>
        </p:nvSpPr>
        <p:spPr>
          <a:xfrm>
            <a:off x="334145" y="1380305"/>
            <a:ext cx="3169567" cy="2408735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0"/>
          <p:cNvSpPr>
            <a:spLocks noGrp="1"/>
          </p:cNvSpPr>
          <p:nvPr>
            <p:ph type="pic" idx="5"/>
          </p:nvPr>
        </p:nvSpPr>
        <p:spPr>
          <a:xfrm>
            <a:off x="4150569" y="1380305"/>
            <a:ext cx="3169567" cy="2408735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10"/>
          <p:cNvSpPr>
            <a:spLocks noGrp="1"/>
          </p:cNvSpPr>
          <p:nvPr>
            <p:ph type="pic" idx="6"/>
          </p:nvPr>
        </p:nvSpPr>
        <p:spPr>
          <a:xfrm>
            <a:off x="7966993" y="1380305"/>
            <a:ext cx="3169567" cy="2408735"/>
          </a:xfrm>
          <a:prstGeom prst="rect">
            <a:avLst/>
          </a:prstGeom>
          <a:noFill/>
          <a:ln>
            <a:noFill/>
          </a:ln>
        </p:spPr>
      </p:sp>
      <p:pic>
        <p:nvPicPr>
          <p:cNvPr id="63" name="Google Shape;63;p10"/>
          <p:cNvPicPr preferRelativeResize="0"/>
          <p:nvPr/>
        </p:nvPicPr>
        <p:blipFill rotWithShape="1">
          <a:blip r:embed="rId2">
            <a:alphaModFix/>
          </a:blip>
          <a:srcRect l="1488" t="-11480" r="7385" b="3358"/>
          <a:stretch/>
        </p:blipFill>
        <p:spPr>
          <a:xfrm>
            <a:off x="1" y="6669908"/>
            <a:ext cx="12191998" cy="18959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369536" y="561980"/>
            <a:ext cx="10738963" cy="49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3860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03386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65" name="Google Shape;65;p10" descr="A blue and green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80736" y="140486"/>
            <a:ext cx="872319" cy="847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mparison">
  <p:cSld name="3_Comparis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>
            <a:spLocks noGrp="1"/>
          </p:cNvSpPr>
          <p:nvPr>
            <p:ph type="chart" idx="2"/>
          </p:nvPr>
        </p:nvSpPr>
        <p:spPr>
          <a:xfrm>
            <a:off x="369536" y="1419424"/>
            <a:ext cx="3954167" cy="3809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>
            <a:spLocks noGrp="1"/>
          </p:cNvSpPr>
          <p:nvPr>
            <p:ph type="chart" idx="3"/>
          </p:nvPr>
        </p:nvSpPr>
        <p:spPr>
          <a:xfrm>
            <a:off x="7132773" y="1419424"/>
            <a:ext cx="3975726" cy="3809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/>
          <p:nvPr/>
        </p:nvSpPr>
        <p:spPr>
          <a:xfrm>
            <a:off x="11086585" y="6453336"/>
            <a:ext cx="872318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293D8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293D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>
            <a:off x="334145" y="5438577"/>
            <a:ext cx="3989558" cy="870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4"/>
          </p:nvPr>
        </p:nvSpPr>
        <p:spPr>
          <a:xfrm>
            <a:off x="7121444" y="5438577"/>
            <a:ext cx="3989558" cy="870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72" name="Google Shape;72;p11"/>
          <p:cNvPicPr preferRelativeResize="0"/>
          <p:nvPr/>
        </p:nvPicPr>
        <p:blipFill rotWithShape="1">
          <a:blip r:embed="rId2">
            <a:alphaModFix/>
          </a:blip>
          <a:srcRect l="1488" t="-11480" r="7385" b="3358"/>
          <a:stretch/>
        </p:blipFill>
        <p:spPr>
          <a:xfrm>
            <a:off x="1" y="6669908"/>
            <a:ext cx="12191998" cy="18959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369536" y="561980"/>
            <a:ext cx="10738963" cy="49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3860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03386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74" name="Google Shape;74;p11" descr="A blue and green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80736" y="140486"/>
            <a:ext cx="872319" cy="847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Slide">
  <p:cSld name="9_Title Slid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2"/>
          <p:cNvPicPr preferRelativeResize="0"/>
          <p:nvPr/>
        </p:nvPicPr>
        <p:blipFill rotWithShape="1">
          <a:blip r:embed="rId2">
            <a:alphaModFix/>
          </a:blip>
          <a:srcRect t="7764" b="7765"/>
          <a:stretch/>
        </p:blipFill>
        <p:spPr>
          <a:xfrm>
            <a:off x="0" y="0"/>
            <a:ext cx="1219059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2"/>
          <p:cNvSpPr/>
          <p:nvPr/>
        </p:nvSpPr>
        <p:spPr>
          <a:xfrm>
            <a:off x="6959600" y="850108"/>
            <a:ext cx="4647224" cy="5157784"/>
          </a:xfrm>
          <a:prstGeom prst="rect">
            <a:avLst/>
          </a:prstGeom>
          <a:solidFill>
            <a:srgbClr val="0338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/>
          </p:nvPr>
        </p:nvSpPr>
        <p:spPr>
          <a:xfrm>
            <a:off x="7473213" y="1370751"/>
            <a:ext cx="3758560" cy="1393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Quattrocento Sans"/>
              <a:buNone/>
              <a:defRPr sz="5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"/>
          </p:nvPr>
        </p:nvSpPr>
        <p:spPr>
          <a:xfrm>
            <a:off x="7473213" y="3774514"/>
            <a:ext cx="3758560" cy="1321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2"/>
          <p:cNvSpPr txBox="1"/>
          <p:nvPr/>
        </p:nvSpPr>
        <p:spPr>
          <a:xfrm>
            <a:off x="9922934" y="191228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" name="Google Shape;81;p12"/>
          <p:cNvPicPr preferRelativeResize="0"/>
          <p:nvPr/>
        </p:nvPicPr>
        <p:blipFill rotWithShape="1">
          <a:blip r:embed="rId3">
            <a:alphaModFix/>
          </a:blip>
          <a:srcRect l="6267" t="-69580" r="50337" b="-1"/>
          <a:stretch/>
        </p:blipFill>
        <p:spPr>
          <a:xfrm>
            <a:off x="6959600" y="5724117"/>
            <a:ext cx="4647224" cy="28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Slide">
  <p:cSld name="14_Title Slide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6349"/>
            <a:ext cx="12203959" cy="685201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3"/>
          <p:cNvSpPr txBox="1">
            <a:spLocks noGrp="1"/>
          </p:cNvSpPr>
          <p:nvPr>
            <p:ph type="subTitle" idx="1"/>
          </p:nvPr>
        </p:nvSpPr>
        <p:spPr>
          <a:xfrm>
            <a:off x="839415" y="2688821"/>
            <a:ext cx="7439612" cy="1244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5" name="Google Shape;85;p13"/>
          <p:cNvPicPr preferRelativeResize="0"/>
          <p:nvPr/>
        </p:nvPicPr>
        <p:blipFill rotWithShape="1">
          <a:blip r:embed="rId3">
            <a:alphaModFix/>
          </a:blip>
          <a:srcRect l="1488" t="-11480" r="7385" b="3358"/>
          <a:stretch/>
        </p:blipFill>
        <p:spPr>
          <a:xfrm>
            <a:off x="1" y="6669908"/>
            <a:ext cx="12191998" cy="189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44472" y="404664"/>
            <a:ext cx="1365265" cy="10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112828" y="5560262"/>
            <a:ext cx="1596908" cy="747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>
            <a:spLocks noGrp="1"/>
          </p:cNvSpPr>
          <p:nvPr>
            <p:ph type="dt" idx="10"/>
          </p:nvPr>
        </p:nvSpPr>
        <p:spPr>
          <a:xfrm>
            <a:off x="838200" y="602128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93D8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4"/>
          <p:cNvSpPr txBox="1">
            <a:spLocks noGrp="1"/>
          </p:cNvSpPr>
          <p:nvPr>
            <p:ph type="sldNum" idx="12"/>
          </p:nvPr>
        </p:nvSpPr>
        <p:spPr>
          <a:xfrm>
            <a:off x="8610600" y="602128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293D8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293D8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293D8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293D8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293D8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293D8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293D8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293D8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293D8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"/>
          <p:cNvSpPr/>
          <p:nvPr/>
        </p:nvSpPr>
        <p:spPr>
          <a:xfrm>
            <a:off x="1641985" y="2782532"/>
            <a:ext cx="5104169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PGDM 2024 – 2026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(PALAS Batch)</a:t>
            </a:r>
            <a:endParaRPr sz="32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sldNum" idx="12"/>
          </p:nvPr>
        </p:nvSpPr>
        <p:spPr>
          <a:xfrm>
            <a:off x="11086585" y="6453336"/>
            <a:ext cx="872318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548261" y="264155"/>
            <a:ext cx="107391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2500" dirty="0"/>
              <a:t>Project Overview – </a:t>
            </a:r>
            <a:r>
              <a:rPr lang="en-US" sz="2400" dirty="0"/>
              <a:t>Internship at ASAPP Info Global (IMPACCT Division)</a:t>
            </a:r>
            <a:endParaRPr sz="2500" dirty="0"/>
          </a:p>
        </p:txBody>
      </p:sp>
      <p:sp>
        <p:nvSpPr>
          <p:cNvPr id="101" name="Google Shape;101;p2"/>
          <p:cNvSpPr/>
          <p:nvPr/>
        </p:nvSpPr>
        <p:spPr>
          <a:xfrm>
            <a:off x="647550" y="1007925"/>
            <a:ext cx="11014800" cy="616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/>
              </a:gs>
              <a:gs pos="100000">
                <a:srgbClr val="88D1F3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Company</a:t>
            </a:r>
            <a:r>
              <a:rPr lang="en-US" sz="2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</a:t>
            </a:r>
            <a: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ASAPP Info Global Services </a:t>
            </a:r>
            <a:r>
              <a:rPr lang="en-IN" sz="20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Pvt.</a:t>
            </a:r>
            <a: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Ltd. – IMPACCT Division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0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(Infrastructure Intelligence Platform)</a:t>
            </a:r>
            <a:endParaRPr sz="2000" b="1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647550" y="1766900"/>
            <a:ext cx="11014800" cy="616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/>
              </a:gs>
              <a:gs pos="100000">
                <a:srgbClr val="88D1F3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b="1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Area : </a:t>
            </a:r>
            <a: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Infrastructure Analytics | Data Estimation | AI-Driven Insights</a:t>
            </a: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647550" y="2484175"/>
            <a:ext cx="11014800" cy="616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/>
              </a:gs>
              <a:gs pos="100000">
                <a:srgbClr val="88D1F3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1200"/>
              </a:spcBef>
            </a:pP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Project: Implementation of Data-Driven Intelligence for Infrastructure Projects</a:t>
            </a: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719375" y="3270825"/>
            <a:ext cx="10943100" cy="3132000"/>
          </a:xfrm>
          <a:prstGeom prst="rect">
            <a:avLst/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06" name="Google Shape;106;p2"/>
          <p:cNvSpPr txBox="1"/>
          <p:nvPr/>
        </p:nvSpPr>
        <p:spPr>
          <a:xfrm>
            <a:off x="3301500" y="3270825"/>
            <a:ext cx="5706900" cy="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sng" dirty="0">
                <a:solidFill>
                  <a:schemeClr val="accent1"/>
                </a:solidFill>
              </a:rPr>
              <a:t>OBJECTIVES</a:t>
            </a:r>
            <a:r>
              <a:rPr lang="en-US" sz="2000" b="1" u="sng" dirty="0"/>
              <a:t> </a:t>
            </a:r>
            <a:endParaRPr sz="2000" b="1" u="sng" dirty="0"/>
          </a:p>
        </p:txBody>
      </p:sp>
      <p:sp>
        <p:nvSpPr>
          <p:cNvPr id="107" name="Google Shape;107;p2"/>
          <p:cNvSpPr txBox="1"/>
          <p:nvPr/>
        </p:nvSpPr>
        <p:spPr>
          <a:xfrm>
            <a:off x="1189775" y="3754536"/>
            <a:ext cx="10097586" cy="2301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q"/>
            </a:pPr>
            <a:r>
              <a:rPr lang="en-US" altLang="en-US" sz="1800" dirty="0">
                <a:solidFill>
                  <a:schemeClr val="accent1"/>
                </a:solidFill>
                <a:latin typeface="Arial" panose="020B0604020202020204" pitchFamily="34" charset="0"/>
              </a:rPr>
              <a:t>Enhance IMPACCT’s position as the </a:t>
            </a:r>
            <a:r>
              <a:rPr lang="en-US" altLang="en-US" sz="1800" b="1" dirty="0">
                <a:solidFill>
                  <a:schemeClr val="accent1"/>
                </a:solidFill>
                <a:latin typeface="Arial" panose="020B0604020202020204" pitchFamily="34" charset="0"/>
              </a:rPr>
              <a:t>“Bloomberg of Construction”</a:t>
            </a:r>
            <a:endParaRPr lang="en-US" altLang="en-US" sz="1800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q"/>
            </a:pPr>
            <a:r>
              <a:rPr lang="en-US" altLang="en-US" sz="1800" dirty="0">
                <a:solidFill>
                  <a:schemeClr val="accent1"/>
                </a:solidFill>
                <a:latin typeface="Arial" panose="020B0604020202020204" pitchFamily="34" charset="0"/>
              </a:rPr>
              <a:t>Enable </a:t>
            </a:r>
            <a:r>
              <a:rPr lang="en-US" altLang="en-US" sz="1800" b="1" dirty="0">
                <a:solidFill>
                  <a:schemeClr val="accent1"/>
                </a:solidFill>
                <a:latin typeface="Arial" panose="020B0604020202020204" pitchFamily="34" charset="0"/>
              </a:rPr>
              <a:t>data-driven decision-making</a:t>
            </a:r>
            <a:r>
              <a:rPr lang="en-US" altLang="en-US" sz="1800" dirty="0">
                <a:solidFill>
                  <a:schemeClr val="accent1"/>
                </a:solidFill>
                <a:latin typeface="Arial" panose="020B0604020202020204" pitchFamily="34" charset="0"/>
              </a:rPr>
              <a:t> through accurate steel &amp; cement demand forecasting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q"/>
            </a:pPr>
            <a:r>
              <a:rPr lang="en-US" altLang="en-US" sz="1800" dirty="0">
                <a:solidFill>
                  <a:schemeClr val="accent1"/>
                </a:solidFill>
                <a:latin typeface="Arial" panose="020B0604020202020204" pitchFamily="34" charset="0"/>
              </a:rPr>
              <a:t>Reduce latency in </a:t>
            </a:r>
            <a:r>
              <a:rPr lang="en-US" altLang="en-US" sz="1800" b="1" dirty="0">
                <a:solidFill>
                  <a:schemeClr val="accent1"/>
                </a:solidFill>
                <a:latin typeface="Arial" panose="020B0604020202020204" pitchFamily="34" charset="0"/>
              </a:rPr>
              <a:t>data collection and processing</a:t>
            </a:r>
            <a:r>
              <a:rPr lang="en-US" altLang="en-US" sz="1800" dirty="0">
                <a:solidFill>
                  <a:schemeClr val="accent1"/>
                </a:solidFill>
                <a:latin typeface="Arial" panose="020B0604020202020204" pitchFamily="34" charset="0"/>
              </a:rPr>
              <a:t> across the project lifecycle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q"/>
            </a:pPr>
            <a:r>
              <a:rPr lang="en-US" altLang="en-US" sz="1800" dirty="0">
                <a:solidFill>
                  <a:schemeClr val="accent1"/>
                </a:solidFill>
                <a:latin typeface="Arial" panose="020B0604020202020204" pitchFamily="34" charset="0"/>
              </a:rPr>
              <a:t>Build a </a:t>
            </a:r>
            <a:r>
              <a:rPr lang="en-US" altLang="en-US" sz="1800" b="1" dirty="0">
                <a:solidFill>
                  <a:schemeClr val="accent1"/>
                </a:solidFill>
                <a:latin typeface="Arial" panose="020B0604020202020204" pitchFamily="34" charset="0"/>
              </a:rPr>
              <a:t>premium, AI-integrated platform</a:t>
            </a:r>
            <a:r>
              <a:rPr lang="en-US" altLang="en-US" sz="1800" dirty="0">
                <a:solidFill>
                  <a:schemeClr val="accent1"/>
                </a:solidFill>
                <a:latin typeface="Arial" panose="020B0604020202020204" pitchFamily="34" charset="0"/>
              </a:rPr>
              <a:t> focusing on high-value clients (e.g., Tata Steel, Autodesk)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q"/>
            </a:pPr>
            <a:r>
              <a:rPr lang="en-US" altLang="en-US" sz="1800" dirty="0">
                <a:solidFill>
                  <a:schemeClr val="accent1"/>
                </a:solidFill>
                <a:latin typeface="Arial" panose="020B0604020202020204" pitchFamily="34" charset="0"/>
              </a:rPr>
              <a:t>Outsource and optimize scraping processes to ensure </a:t>
            </a:r>
            <a:r>
              <a:rPr lang="en-US" altLang="en-US" sz="1800" b="1" dirty="0">
                <a:solidFill>
                  <a:schemeClr val="accent1"/>
                </a:solidFill>
                <a:latin typeface="Arial" panose="020B0604020202020204" pitchFamily="34" charset="0"/>
              </a:rPr>
              <a:t>clean, legal, and efficient data pipelines</a:t>
            </a:r>
            <a:endParaRPr lang="en-US" altLang="en-US" sz="1800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q"/>
            </a:pPr>
            <a:r>
              <a:rPr lang="en-US" altLang="en-US" sz="1800" dirty="0">
                <a:solidFill>
                  <a:schemeClr val="accent1"/>
                </a:solidFill>
                <a:latin typeface="Arial" panose="020B0604020202020204" pitchFamily="34" charset="0"/>
              </a:rPr>
              <a:t>Support smarter, safer, and more </a:t>
            </a:r>
            <a:r>
              <a:rPr lang="en-US" altLang="en-US" sz="1800" b="1" dirty="0">
                <a:solidFill>
                  <a:schemeClr val="accent1"/>
                </a:solidFill>
                <a:latin typeface="Arial" panose="020B0604020202020204" pitchFamily="34" charset="0"/>
              </a:rPr>
              <a:t>sustainable infrastructure development</a:t>
            </a:r>
            <a:endParaRPr lang="en-US" altLang="en-US" sz="18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 txBox="1">
            <a:spLocks noGrp="1"/>
          </p:cNvSpPr>
          <p:nvPr>
            <p:ph type="sldNum" idx="12"/>
          </p:nvPr>
        </p:nvSpPr>
        <p:spPr>
          <a:xfrm>
            <a:off x="11086585" y="6453336"/>
            <a:ext cx="872318" cy="228601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88D1F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tx1"/>
                </a:solidFill>
              </a:rPr>
              <a:t>3</a:t>
            </a:fld>
            <a:endParaRPr>
              <a:solidFill>
                <a:schemeClr val="tx1"/>
              </a:solidFill>
            </a:endParaRPr>
          </a:p>
        </p:txBody>
      </p:sp>
      <p:sp>
        <p:nvSpPr>
          <p:cNvPr id="117" name="Google Shape;117;p3"/>
          <p:cNvSpPr/>
          <p:nvPr/>
        </p:nvSpPr>
        <p:spPr>
          <a:xfrm>
            <a:off x="2142950" y="374125"/>
            <a:ext cx="7303500" cy="498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/>
              </a:gs>
              <a:gs pos="100000">
                <a:srgbClr val="88D1F3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PROJECT BRIEF AND METHODOLOGY </a:t>
            </a:r>
            <a:endParaRPr sz="2100" b="1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" name="Graphic 3" descr="Research">
            <a:extLst>
              <a:ext uri="{FF2B5EF4-FFF2-40B4-BE49-F238E27FC236}">
                <a16:creationId xmlns:a16="http://schemas.microsoft.com/office/drawing/2014/main" id="{6ECA3C3D-8032-4F42-98B1-6574D581E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3077" y="1559605"/>
            <a:ext cx="914400" cy="9144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6" name="Graphic 5" descr="Hierarchy">
            <a:extLst>
              <a:ext uri="{FF2B5EF4-FFF2-40B4-BE49-F238E27FC236}">
                <a16:creationId xmlns:a16="http://schemas.microsoft.com/office/drawing/2014/main" id="{DC67C9A7-D3EF-4F24-923B-328FD04941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1271" y="1559605"/>
            <a:ext cx="914400" cy="9144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8" name="Graphic 7" descr="Presentation with pie chart">
            <a:extLst>
              <a:ext uri="{FF2B5EF4-FFF2-40B4-BE49-F238E27FC236}">
                <a16:creationId xmlns:a16="http://schemas.microsoft.com/office/drawing/2014/main" id="{1805DBA1-B252-4C42-AA19-A2C7080B3E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75181" y="1519265"/>
            <a:ext cx="914400" cy="9144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1" name="Graphic 10" descr="Database">
            <a:extLst>
              <a:ext uri="{FF2B5EF4-FFF2-40B4-BE49-F238E27FC236}">
                <a16:creationId xmlns:a16="http://schemas.microsoft.com/office/drawing/2014/main" id="{BC4FE5AB-7D3C-4CB5-9A10-9B855158C0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16160" y="1559605"/>
            <a:ext cx="914400" cy="9144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5" name="Graphic 14" descr="Statistics">
            <a:extLst>
              <a:ext uri="{FF2B5EF4-FFF2-40B4-BE49-F238E27FC236}">
                <a16:creationId xmlns:a16="http://schemas.microsoft.com/office/drawing/2014/main" id="{DEE95176-81C5-44DC-B175-DFCF00D4F5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44096" y="1562238"/>
            <a:ext cx="914400" cy="91440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9" name="Graphic 18" descr="Document">
            <a:extLst>
              <a:ext uri="{FF2B5EF4-FFF2-40B4-BE49-F238E27FC236}">
                <a16:creationId xmlns:a16="http://schemas.microsoft.com/office/drawing/2014/main" id="{FF34A08A-B124-4EC4-8246-F8448AF870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429232" y="1562238"/>
            <a:ext cx="914400" cy="914400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BEE4D2A-F400-44AA-83D0-BC322F634950}"/>
              </a:ext>
            </a:extLst>
          </p:cNvPr>
          <p:cNvSpPr/>
          <p:nvPr/>
        </p:nvSpPr>
        <p:spPr>
          <a:xfrm>
            <a:off x="352856" y="3122209"/>
            <a:ext cx="1790094" cy="3267534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rgbClr val="88D1F3"/>
              </a:gs>
            </a:gsLst>
            <a:lin ang="5400012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Market &amp; Platform Research</a:t>
            </a:r>
          </a:p>
          <a:p>
            <a:pPr algn="ctr"/>
            <a:b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Studied data ecosystems, regulations, and key project platforms.</a:t>
            </a:r>
          </a:p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4093099D-CF72-4B42-9ED3-1DC0212252C9}"/>
              </a:ext>
            </a:extLst>
          </p:cNvPr>
          <p:cNvSpPr/>
          <p:nvPr/>
        </p:nvSpPr>
        <p:spPr>
          <a:xfrm>
            <a:off x="8129146" y="3079906"/>
            <a:ext cx="1790094" cy="3267534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rgbClr val="88D1F3"/>
              </a:gs>
            </a:gsLst>
            <a:lin ang="5400012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System Integration &amp; AI Readiness</a:t>
            </a:r>
          </a:p>
          <a:p>
            <a:pPr algn="ctr"/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Enabled future integration of AI models and dashboard systems.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00FA9B4-2A8F-4A3E-BA72-577625A39E5C}"/>
              </a:ext>
            </a:extLst>
          </p:cNvPr>
          <p:cNvSpPr/>
          <p:nvPr/>
        </p:nvSpPr>
        <p:spPr>
          <a:xfrm>
            <a:off x="4224890" y="3085393"/>
            <a:ext cx="1790094" cy="3267534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rgbClr val="88D1F3"/>
              </a:gs>
            </a:gsLst>
            <a:lin ang="5400012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Data Structuring &amp; Categorization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b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Organized raw data into structured formats aligned with business use cases.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33E6122-EDDB-4565-A443-156A39B6DB4F}"/>
              </a:ext>
            </a:extLst>
          </p:cNvPr>
          <p:cNvSpPr/>
          <p:nvPr/>
        </p:nvSpPr>
        <p:spPr>
          <a:xfrm>
            <a:off x="2288873" y="3123282"/>
            <a:ext cx="1790094" cy="3267534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rgbClr val="88D1F3"/>
              </a:gs>
            </a:gsLst>
            <a:lin ang="5400012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Automated Data Acquisition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b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Implemented scalable methods to collect and process infrastructure project data.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0F80DF1-C63E-459C-A718-43577D23C61E}"/>
              </a:ext>
            </a:extLst>
          </p:cNvPr>
          <p:cNvSpPr/>
          <p:nvPr/>
        </p:nvSpPr>
        <p:spPr>
          <a:xfrm>
            <a:off x="6177018" y="3085393"/>
            <a:ext cx="1790094" cy="3267534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rgbClr val="88D1F3"/>
              </a:gs>
            </a:gsLst>
            <a:lin ang="5400012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Modeling &amp; Analytics Framework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b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Developed estimation logic and performance indicators for material demand forecasting.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DB6A007-F78D-4518-9A97-BDA1FF50CBE5}"/>
              </a:ext>
            </a:extLst>
          </p:cNvPr>
          <p:cNvSpPr/>
          <p:nvPr/>
        </p:nvSpPr>
        <p:spPr>
          <a:xfrm>
            <a:off x="10081274" y="3079906"/>
            <a:ext cx="1790094" cy="3267534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rgbClr val="88D1F3"/>
              </a:gs>
            </a:gsLst>
            <a:lin ang="5400012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Platform &amp; Report Support</a:t>
            </a:r>
          </a:p>
          <a:p>
            <a:pPr algn="ctr"/>
            <a:b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Supported the platform’s internal </a:t>
            </a: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dashboard development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, including reports for client visibility and use-case demonstration.</a:t>
            </a:r>
          </a:p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5268B5-491A-473F-8C99-5E931D107A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65D1200-6D10-45EA-86D3-940059E01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179" y="1086028"/>
            <a:ext cx="10821903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800" b="1" dirty="0"/>
              <a:t>Strengthened IMPACCT's position</a:t>
            </a:r>
            <a:r>
              <a:rPr lang="en-US" sz="1800" dirty="0"/>
              <a:t> as a data authority by developing KPI-driven dashboards and publishing strategic reports</a:t>
            </a:r>
            <a:endParaRPr lang="en-US" sz="1800" b="1" dirty="0"/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800" b="1" dirty="0"/>
              <a:t>Accelerated client engagement</a:t>
            </a:r>
            <a:r>
              <a:rPr lang="en-US" sz="1800" dirty="0"/>
              <a:t> by creating structured, data-backed insights that improved platform pitch-readiness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Built a </a:t>
            </a: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clean, reliable database 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increased internal efficiency and external trust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Boosted platform’s </a:t>
            </a: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market visibility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via reports, catalogues, and published work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My estimations in the company’s magazine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Google Shape;134;g36bf2fbde26_0_5">
            <a:extLst>
              <a:ext uri="{FF2B5EF4-FFF2-40B4-BE49-F238E27FC236}">
                <a16:creationId xmlns:a16="http://schemas.microsoft.com/office/drawing/2014/main" id="{1213F0EB-2FF4-4E88-BAA3-C979754C1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8" y="533400"/>
            <a:ext cx="10737850" cy="496888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/>
              </a:gs>
              <a:gs pos="100000">
                <a:srgbClr val="88D1F3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Results – Community Engagement</a:t>
            </a:r>
            <a:endParaRPr sz="2100"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859B40-3DDC-3089-3DD5-F6AA2B57E8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0533"/>
          <a:stretch>
            <a:fillRect/>
          </a:stretch>
        </p:blipFill>
        <p:spPr>
          <a:xfrm>
            <a:off x="817480" y="3173094"/>
            <a:ext cx="5278519" cy="35927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F98DB8-1AD6-2EF0-94D0-E0A6DABD4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086" y="3132106"/>
            <a:ext cx="5685026" cy="359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82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AF10B5-4E1B-4008-829B-853A07283E3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757223" y="1838473"/>
            <a:ext cx="872318" cy="228601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sp>
        <p:nvSpPr>
          <p:cNvPr id="5" name="Google Shape;134;g36bf2fbde26_0_5">
            <a:extLst>
              <a:ext uri="{FF2B5EF4-FFF2-40B4-BE49-F238E27FC236}">
                <a16:creationId xmlns:a16="http://schemas.microsoft.com/office/drawing/2014/main" id="{CD7711DF-D30F-4747-B0A7-9806A65D0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8" y="533400"/>
            <a:ext cx="10737850" cy="496888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/>
              </a:gs>
              <a:gs pos="100000">
                <a:srgbClr val="88D1F3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Results &amp; Outcomes</a:t>
            </a:r>
            <a:endParaRPr sz="2100" b="1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4B4B45C-D891-4F05-8562-B4ADA002882F}"/>
              </a:ext>
            </a:extLst>
          </p:cNvPr>
          <p:cNvSpPr/>
          <p:nvPr/>
        </p:nvSpPr>
        <p:spPr>
          <a:xfrm>
            <a:off x="1128713" y="1206500"/>
            <a:ext cx="2801937" cy="2320603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Objects Analyzed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3000+</a:t>
            </a:r>
            <a:endParaRPr lang="en-IN" sz="1800" b="1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E78C6E1-938B-4E8A-B6EE-71E466DE8F81}"/>
              </a:ext>
            </a:extLst>
          </p:cNvPr>
          <p:cNvSpPr/>
          <p:nvPr/>
        </p:nvSpPr>
        <p:spPr>
          <a:xfrm>
            <a:off x="7672388" y="3734592"/>
            <a:ext cx="2671762" cy="2320603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Product Catalogue Built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AC18A99-772C-4741-9012-D07ED5789154}"/>
              </a:ext>
            </a:extLst>
          </p:cNvPr>
          <p:cNvSpPr/>
          <p:nvPr/>
        </p:nvSpPr>
        <p:spPr>
          <a:xfrm>
            <a:off x="4357688" y="3794446"/>
            <a:ext cx="2843212" cy="2320603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Enterprise Clients Approached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60EDE7-D33D-46F2-A401-6A906231AB63}"/>
              </a:ext>
            </a:extLst>
          </p:cNvPr>
          <p:cNvSpPr/>
          <p:nvPr/>
        </p:nvSpPr>
        <p:spPr>
          <a:xfrm>
            <a:off x="1128713" y="3734593"/>
            <a:ext cx="2801937" cy="2320603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Material Type forecasted</a:t>
            </a:r>
          </a:p>
          <a:p>
            <a:pPr algn="ctr"/>
            <a:endParaRPr lang="en-US" sz="1800" dirty="0">
              <a:solidFill>
                <a:schemeClr val="tx1"/>
              </a:solidFill>
            </a:endParaRP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Steel &amp; Cement</a:t>
            </a:r>
            <a:endParaRPr lang="en-IN" sz="1800" b="1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01AF9BF-0442-4FAF-9C1E-69ED8DB00751}"/>
              </a:ext>
            </a:extLst>
          </p:cNvPr>
          <p:cNvSpPr/>
          <p:nvPr/>
        </p:nvSpPr>
        <p:spPr>
          <a:xfrm>
            <a:off x="7672388" y="1206498"/>
            <a:ext cx="2671762" cy="2320603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AI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Integration 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with DB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IN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2815433-E66B-4ABE-B3E4-101A497D24C9}"/>
              </a:ext>
            </a:extLst>
          </p:cNvPr>
          <p:cNvSpPr/>
          <p:nvPr/>
        </p:nvSpPr>
        <p:spPr>
          <a:xfrm>
            <a:off x="4357688" y="1220787"/>
            <a:ext cx="2843212" cy="2320603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KPIs Designed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100+</a:t>
            </a:r>
            <a:endParaRPr lang="en-IN" sz="1800" b="1" dirty="0">
              <a:solidFill>
                <a:schemeClr val="tx1"/>
              </a:solidFill>
            </a:endParaRPr>
          </a:p>
        </p:txBody>
      </p:sp>
      <p:pic>
        <p:nvPicPr>
          <p:cNvPr id="6" name="Graphic 5" descr="Open book">
            <a:extLst>
              <a:ext uri="{FF2B5EF4-FFF2-40B4-BE49-F238E27FC236}">
                <a16:creationId xmlns:a16="http://schemas.microsoft.com/office/drawing/2014/main" id="{675E8474-265D-41E5-B7FA-17D479FF2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51069" y="4157663"/>
            <a:ext cx="914400" cy="914400"/>
          </a:xfrm>
          <a:prstGeom prst="rect">
            <a:avLst/>
          </a:prstGeom>
        </p:spPr>
      </p:pic>
      <p:pic>
        <p:nvPicPr>
          <p:cNvPr id="16" name="Graphic 15" descr="Robot">
            <a:extLst>
              <a:ext uri="{FF2B5EF4-FFF2-40B4-BE49-F238E27FC236}">
                <a16:creationId xmlns:a16="http://schemas.microsoft.com/office/drawing/2014/main" id="{49D2C95A-8160-4DCF-9B7C-6A4FFF5265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1069" y="1452399"/>
            <a:ext cx="914400" cy="914400"/>
          </a:xfrm>
          <a:prstGeom prst="rect">
            <a:avLst/>
          </a:prstGeom>
        </p:spPr>
      </p:pic>
      <p:pic>
        <p:nvPicPr>
          <p:cNvPr id="18" name="Graphic 17" descr="Bar graph with upward trend">
            <a:extLst>
              <a:ext uri="{FF2B5EF4-FFF2-40B4-BE49-F238E27FC236}">
                <a16:creationId xmlns:a16="http://schemas.microsoft.com/office/drawing/2014/main" id="{DF95BF51-4B07-43C6-8428-4051554C91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81613" y="1452399"/>
            <a:ext cx="914400" cy="914400"/>
          </a:xfrm>
          <a:prstGeom prst="rect">
            <a:avLst/>
          </a:prstGeom>
        </p:spPr>
      </p:pic>
      <p:pic>
        <p:nvPicPr>
          <p:cNvPr id="20" name="Graphic 19" descr="Crane">
            <a:extLst>
              <a:ext uri="{FF2B5EF4-FFF2-40B4-BE49-F238E27FC236}">
                <a16:creationId xmlns:a16="http://schemas.microsoft.com/office/drawing/2014/main" id="{7E2B319B-DC48-4DAF-ADBC-23A02C21ED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79625" y="1468040"/>
            <a:ext cx="914400" cy="914400"/>
          </a:xfrm>
          <a:prstGeom prst="rect">
            <a:avLst/>
          </a:prstGeom>
        </p:spPr>
      </p:pic>
      <p:pic>
        <p:nvPicPr>
          <p:cNvPr id="22" name="Graphic 21" descr="Magnifying glass">
            <a:extLst>
              <a:ext uri="{FF2B5EF4-FFF2-40B4-BE49-F238E27FC236}">
                <a16:creationId xmlns:a16="http://schemas.microsoft.com/office/drawing/2014/main" id="{774AE2CE-B7A7-4BCF-8086-DF8C5E386D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29619" y="4040347"/>
            <a:ext cx="914400" cy="914400"/>
          </a:xfrm>
          <a:prstGeom prst="rect">
            <a:avLst/>
          </a:prstGeom>
        </p:spPr>
      </p:pic>
      <p:pic>
        <p:nvPicPr>
          <p:cNvPr id="27" name="Graphic 26" descr="Building">
            <a:extLst>
              <a:ext uri="{FF2B5EF4-FFF2-40B4-BE49-F238E27FC236}">
                <a16:creationId xmlns:a16="http://schemas.microsoft.com/office/drawing/2014/main" id="{1EFF8DEA-0E35-49BE-AF9B-38467DBAD7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22094" y="41576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90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6AC0277-CC1B-4D09-8F3F-6CC95B567A60}"/>
              </a:ext>
            </a:extLst>
          </p:cNvPr>
          <p:cNvSpPr/>
          <p:nvPr/>
        </p:nvSpPr>
        <p:spPr>
          <a:xfrm>
            <a:off x="-1" y="1685650"/>
            <a:ext cx="10702415" cy="2129704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85000"/>
                </a:schemeClr>
              </a:gs>
            </a:gsLst>
            <a:lin ang="5400012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7" name="Google Shape;167;g36e271708d6_0_19"/>
          <p:cNvSpPr txBox="1">
            <a:spLocks noGrp="1"/>
          </p:cNvSpPr>
          <p:nvPr>
            <p:ph type="sldNum" idx="12"/>
          </p:nvPr>
        </p:nvSpPr>
        <p:spPr>
          <a:xfrm>
            <a:off x="11086585" y="6453336"/>
            <a:ext cx="872400" cy="228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68" name="Google Shape;168;g36e271708d6_0_19"/>
          <p:cNvSpPr/>
          <p:nvPr/>
        </p:nvSpPr>
        <p:spPr>
          <a:xfrm>
            <a:off x="2142950" y="272525"/>
            <a:ext cx="7303500" cy="498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/>
              </a:gs>
              <a:gs pos="100000">
                <a:srgbClr val="88D1F3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Impact, Insights &amp; Takeaways</a:t>
            </a:r>
            <a:endParaRPr sz="2100" b="1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0FF11F2-46A1-434F-8E98-74BCCD1A93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429" y="1736166"/>
            <a:ext cx="9683732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Gained hands-on experience in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 estate analytics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engineering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 readiness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Developed an understanding of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industry-specific data ecosystems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Improved ability to design end-to-end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workflows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from extraction to decision dashboards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7441E3F-2B23-4389-91F6-DFEEBFAFA4C1}"/>
              </a:ext>
            </a:extLst>
          </p:cNvPr>
          <p:cNvSpPr/>
          <p:nvPr/>
        </p:nvSpPr>
        <p:spPr>
          <a:xfrm>
            <a:off x="9526044" y="1666593"/>
            <a:ext cx="2566220" cy="2200455"/>
          </a:xfrm>
          <a:prstGeom prst="ellipse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2">
                <a:lumMod val="20000"/>
                <a:lumOff val="80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🔍 Learnings</a:t>
            </a: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ctr"/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E48E0-F9E5-41D8-9841-417573144E60}"/>
              </a:ext>
            </a:extLst>
          </p:cNvPr>
          <p:cNvSpPr/>
          <p:nvPr/>
        </p:nvSpPr>
        <p:spPr>
          <a:xfrm>
            <a:off x="1283110" y="4246537"/>
            <a:ext cx="10963275" cy="2200455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85000"/>
                </a:schemeClr>
              </a:gs>
            </a:gsLst>
            <a:lin ang="5400012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algn="ctr"/>
            <a:endParaRPr lang="en-IN" sz="20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FF2EE26-EA0D-49CA-AC19-1D9A7BD5C4BE}"/>
              </a:ext>
            </a:extLst>
          </p:cNvPr>
          <p:cNvSpPr/>
          <p:nvPr/>
        </p:nvSpPr>
        <p:spPr>
          <a:xfrm>
            <a:off x="0" y="4246538"/>
            <a:ext cx="2566220" cy="2200455"/>
          </a:xfrm>
          <a:prstGeom prst="ellipse">
            <a:avLst/>
          </a:prstGeom>
          <a:solidFill>
            <a:srgbClr val="FF09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3200" b="1" dirty="0">
                <a:solidFill>
                  <a:schemeClr val="tx1"/>
                </a:solidFill>
                <a:latin typeface="Arial" panose="020B0604020202020204" pitchFamily="34" charset="0"/>
              </a:rPr>
              <a:t>⚠️</a:t>
            </a:r>
            <a:r>
              <a:rPr lang="en-US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 Challenges</a:t>
            </a: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7AD13A-0EEC-41EF-B982-CCCB75A18ED9}"/>
              </a:ext>
            </a:extLst>
          </p:cNvPr>
          <p:cNvSpPr/>
          <p:nvPr/>
        </p:nvSpPr>
        <p:spPr>
          <a:xfrm>
            <a:off x="2740435" y="4569852"/>
            <a:ext cx="95059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2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Faced </a:t>
            </a: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captcha and legal roadblocks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during automated data scraping</a:t>
            </a:r>
          </a:p>
          <a:p>
            <a:pPr marL="285750" lvl="2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Mitigated risk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by outsourcing scraping to a compliant, specialized third-party vendor</a:t>
            </a:r>
          </a:p>
          <a:p>
            <a:pPr marL="285750" lvl="2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Scope and responsibilities were </a:t>
            </a:r>
            <a:r>
              <a:rPr lang="en-US" sz="1800" b="1" dirty="0">
                <a:solidFill>
                  <a:schemeClr val="tx1"/>
                </a:solidFill>
              </a:rPr>
              <a:t>more technical than managerial</a:t>
            </a:r>
            <a:r>
              <a:rPr lang="en-US" sz="1800" dirty="0">
                <a:solidFill>
                  <a:schemeClr val="tx1"/>
                </a:solidFill>
              </a:rPr>
              <a:t>, highlighting a misalignment with personal strengths and career interests in </a:t>
            </a:r>
            <a:r>
              <a:rPr lang="en-US" sz="1800" b="1" dirty="0">
                <a:solidFill>
                  <a:schemeClr val="tx1"/>
                </a:solidFill>
              </a:rPr>
              <a:t>strategic execution and project management</a:t>
            </a:r>
            <a:endParaRPr lang="en-US" sz="1800" dirty="0">
              <a:solidFill>
                <a:schemeClr val="tx1"/>
              </a:solidFill>
            </a:endParaRPr>
          </a:p>
          <a:p>
            <a:pPr marL="285750" lvl="2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lvl="2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lvl="2" indent="-285750">
              <a:buFont typeface="Courier New" panose="02070309020205020404" pitchFamily="49" charset="0"/>
              <a:buChar char="o"/>
            </a:pPr>
            <a:endParaRPr lang="en-IN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DCF8C0-07AE-4B13-B7C8-646B0F08D7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0BC055-7C2B-4AAF-AA43-0F1AAA6244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DCB991-5594-2CD7-079F-15F5583C40A2}"/>
              </a:ext>
            </a:extLst>
          </p:cNvPr>
          <p:cNvSpPr/>
          <p:nvPr/>
        </p:nvSpPr>
        <p:spPr>
          <a:xfrm>
            <a:off x="-40001" y="1406375"/>
            <a:ext cx="11828589" cy="156157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1"/>
                </a:solidFill>
              </a:rPr>
              <a:t>What Could Have Been Done Better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tx1"/>
                </a:solidFill>
              </a:rPr>
              <a:t>While the project was successful on the technical front, the opportunity to take on </a:t>
            </a:r>
            <a:r>
              <a:rPr lang="en-US" sz="1600" b="1" dirty="0">
                <a:solidFill>
                  <a:schemeClr val="tx1"/>
                </a:solidFill>
              </a:rPr>
              <a:t>strategic ownership and decision-making</a:t>
            </a:r>
            <a:r>
              <a:rPr lang="en-US" sz="1600" dirty="0">
                <a:solidFill>
                  <a:schemeClr val="tx1"/>
                </a:solidFill>
              </a:rPr>
              <a:t> remained limited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tx1"/>
                </a:solidFill>
              </a:rPr>
              <a:t>Future roles could benefit from a more balanced focus on </a:t>
            </a:r>
            <a:r>
              <a:rPr lang="en-US" sz="1600" b="1" dirty="0">
                <a:solidFill>
                  <a:schemeClr val="tx1"/>
                </a:solidFill>
              </a:rPr>
              <a:t>technical execution and managerial exposure</a:t>
            </a:r>
            <a:r>
              <a:rPr lang="en-US" sz="1600" dirty="0">
                <a:solidFill>
                  <a:schemeClr val="tx1"/>
                </a:solidFill>
              </a:rPr>
              <a:t> to maximize end-to-end impact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4EB633-12AF-D4B4-7677-427E8FBFE9B8}"/>
              </a:ext>
            </a:extLst>
          </p:cNvPr>
          <p:cNvSpPr/>
          <p:nvPr/>
        </p:nvSpPr>
        <p:spPr>
          <a:xfrm>
            <a:off x="-40001" y="3171329"/>
            <a:ext cx="11828589" cy="15714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en-US" sz="1600" b="1" dirty="0">
                <a:solidFill>
                  <a:schemeClr val="tx1"/>
                </a:solidFill>
              </a:rPr>
              <a:t>Value Added to IMPACCT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en-US" sz="1600" dirty="0">
                <a:solidFill>
                  <a:schemeClr val="tx1"/>
                </a:solidFill>
              </a:rPr>
              <a:t>Delivered a clean, AI-compatible database, structured product catalogues, and 100+ KPI models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en-US" sz="1600" dirty="0">
                <a:solidFill>
                  <a:schemeClr val="tx1"/>
                </a:solidFill>
              </a:rPr>
              <a:t>Enhanced the platform’s scalability, pitch-readiness, and client acquisition potential</a:t>
            </a:r>
          </a:p>
          <a:p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ECC7E9-DB8B-E0B0-3D0D-E9059D636D13}"/>
              </a:ext>
            </a:extLst>
          </p:cNvPr>
          <p:cNvSpPr/>
          <p:nvPr/>
        </p:nvSpPr>
        <p:spPr>
          <a:xfrm>
            <a:off x="-40002" y="5014311"/>
            <a:ext cx="11828589" cy="15714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en-US" sz="1600" b="1" dirty="0">
                <a:solidFill>
                  <a:schemeClr val="tx1"/>
                </a:solidFill>
              </a:rPr>
              <a:t>Reflections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en-US" sz="1600" dirty="0">
                <a:solidFill>
                  <a:schemeClr val="tx1"/>
                </a:solidFill>
              </a:rPr>
              <a:t>Discovered a personal strength and passion for strategic planning, stakeholder alignment, and product thinking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en-US" sz="1600" dirty="0">
                <a:solidFill>
                  <a:schemeClr val="tx1"/>
                </a:solidFill>
              </a:rPr>
              <a:t>Realized a preference for cross-functional coordination over purely technical development</a:t>
            </a:r>
          </a:p>
          <a:p>
            <a:endParaRPr lang="en-US" altLang="en-US" sz="1600" b="1" dirty="0">
              <a:solidFill>
                <a:schemeClr val="tx1"/>
              </a:solidFill>
            </a:endParaRPr>
          </a:p>
        </p:txBody>
      </p:sp>
      <p:sp>
        <p:nvSpPr>
          <p:cNvPr id="6" name="Google Shape;168;g36e271708d6_0_19">
            <a:extLst>
              <a:ext uri="{FF2B5EF4-FFF2-40B4-BE49-F238E27FC236}">
                <a16:creationId xmlns:a16="http://schemas.microsoft.com/office/drawing/2014/main" id="{7E4BE63F-2C58-4151-A55D-8835205CCE4A}"/>
              </a:ext>
            </a:extLst>
          </p:cNvPr>
          <p:cNvSpPr/>
          <p:nvPr/>
        </p:nvSpPr>
        <p:spPr>
          <a:xfrm>
            <a:off x="2142950" y="374125"/>
            <a:ext cx="7303500" cy="498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/>
              </a:gs>
              <a:gs pos="100000">
                <a:srgbClr val="88D1F3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Impact, Insights &amp; Takeaways</a:t>
            </a:r>
            <a:endParaRPr sz="2100" b="1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036661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at Lake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308C"/>
      </a:accent1>
      <a:accent2>
        <a:srgbClr val="34B9F0"/>
      </a:accent2>
      <a:accent3>
        <a:srgbClr val="5BC500"/>
      </a:accent3>
      <a:accent4>
        <a:srgbClr val="6D8085"/>
      </a:accent4>
      <a:accent5>
        <a:srgbClr val="D8D8C9"/>
      </a:accent5>
      <a:accent6>
        <a:srgbClr val="D3EFFC"/>
      </a:accent6>
      <a:hlink>
        <a:srgbClr val="6D8082"/>
      </a:hlink>
      <a:folHlink>
        <a:srgbClr val="D3EFF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532</Words>
  <Application>Microsoft Office PowerPoint</Application>
  <PresentationFormat>Widescreen</PresentationFormat>
  <Paragraphs>102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Courier New</vt:lpstr>
      <vt:lpstr>Georgia</vt:lpstr>
      <vt:lpstr>Quattrocento Sans</vt:lpstr>
      <vt:lpstr>Wingdings</vt:lpstr>
      <vt:lpstr>Office Theme</vt:lpstr>
      <vt:lpstr>PowerPoint Presentation</vt:lpstr>
      <vt:lpstr>Project Overview – Internship at ASAPP Info Global (IMPACCT Division)</vt:lpstr>
      <vt:lpstr>PowerPoint Presentation</vt:lpstr>
      <vt:lpstr>Results – Community Engagement</vt:lpstr>
      <vt:lpstr>Results &amp; Outcomes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Sheetal Chaudhary</dc:creator>
  <cp:lastModifiedBy>Sheetal Chaudhary</cp:lastModifiedBy>
  <cp:revision>5</cp:revision>
  <dcterms:modified xsi:type="dcterms:W3CDTF">2025-07-13T18:58:13Z</dcterms:modified>
</cp:coreProperties>
</file>